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3" r:id="rId4"/>
    <p:sldId id="261" r:id="rId5"/>
    <p:sldId id="257" r:id="rId6"/>
    <p:sldId id="265" r:id="rId7"/>
    <p:sldId id="256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63F-3192-454E-BC66-29A0AA085C70}" type="datetimeFigureOut">
              <a:rPr lang="tr-TR" smtClean="0"/>
              <a:t>22.09.2021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71B-F699-479C-AD26-EE732305A8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154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63F-3192-454E-BC66-29A0AA085C70}" type="datetimeFigureOut">
              <a:rPr lang="tr-TR" smtClean="0"/>
              <a:t>22.09.2021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71B-F699-479C-AD26-EE732305A8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778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63F-3192-454E-BC66-29A0AA085C70}" type="datetimeFigureOut">
              <a:rPr lang="tr-TR" smtClean="0"/>
              <a:t>22.09.2021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71B-F699-479C-AD26-EE732305A8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425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63F-3192-454E-BC66-29A0AA085C70}" type="datetimeFigureOut">
              <a:rPr lang="tr-TR" smtClean="0"/>
              <a:t>22.09.2021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71B-F699-479C-AD26-EE732305A8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964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63F-3192-454E-BC66-29A0AA085C70}" type="datetimeFigureOut">
              <a:rPr lang="tr-TR" smtClean="0"/>
              <a:t>22.09.2021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71B-F699-479C-AD26-EE732305A8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132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63F-3192-454E-BC66-29A0AA085C70}" type="datetimeFigureOut">
              <a:rPr lang="tr-TR" smtClean="0"/>
              <a:t>22.09.2021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71B-F699-479C-AD26-EE732305A8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658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63F-3192-454E-BC66-29A0AA085C70}" type="datetimeFigureOut">
              <a:rPr lang="tr-TR" smtClean="0"/>
              <a:t>22.09.2021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71B-F699-479C-AD26-EE732305A8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8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63F-3192-454E-BC66-29A0AA085C70}" type="datetimeFigureOut">
              <a:rPr lang="tr-TR" smtClean="0"/>
              <a:t>22.09.2021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71B-F699-479C-AD26-EE732305A8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889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63F-3192-454E-BC66-29A0AA085C70}" type="datetimeFigureOut">
              <a:rPr lang="tr-TR" smtClean="0"/>
              <a:t>22.09.2021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71B-F699-479C-AD26-EE732305A8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691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63F-3192-454E-BC66-29A0AA085C70}" type="datetimeFigureOut">
              <a:rPr lang="tr-TR" smtClean="0"/>
              <a:t>22.09.2021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71B-F699-479C-AD26-EE732305A8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019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63F-3192-454E-BC66-29A0AA085C70}" type="datetimeFigureOut">
              <a:rPr lang="tr-TR" smtClean="0"/>
              <a:t>22.09.2021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71B-F699-479C-AD26-EE732305A8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694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AD63F-3192-454E-BC66-29A0AA085C70}" type="datetimeFigureOut">
              <a:rPr lang="tr-TR" smtClean="0"/>
              <a:t>22.09.2021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471B-F699-479C-AD26-EE732305A8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491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mbe\Desktop\İNOVASYON SUNU\Pembe logo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721" y="775246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6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 txBox="1">
            <a:spLocks noGrp="1"/>
          </p:cNvSpPr>
          <p:nvPr>
            <p:ph idx="1"/>
          </p:nvPr>
        </p:nvSpPr>
        <p:spPr>
          <a:xfrm>
            <a:off x="611560" y="1600202"/>
            <a:ext cx="7920880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tr-TR" sz="4000" b="1" dirty="0" smtClean="0">
                <a:solidFill>
                  <a:srgbClr val="000000"/>
                </a:solidFill>
                <a:latin typeface="Times New Roman"/>
              </a:rPr>
              <a:t>“</a:t>
            </a:r>
            <a:r>
              <a:rPr lang="tr-TR" sz="4000" dirty="0" smtClean="0"/>
              <a:t>PEMBE Ltd. </a:t>
            </a:r>
            <a:r>
              <a:rPr lang="tr-TR" sz="4000" dirty="0" err="1" smtClean="0"/>
              <a:t>Şti’ye</a:t>
            </a:r>
            <a:r>
              <a:rPr lang="tr-TR" sz="4000" dirty="0" smtClean="0"/>
              <a:t> bir yumurta ver sana kısa sürede bir tavuk versin. </a:t>
            </a:r>
            <a:r>
              <a:rPr lang="tr-TR" sz="4000" b="1" dirty="0" smtClean="0">
                <a:solidFill>
                  <a:srgbClr val="000000"/>
                </a:solidFill>
                <a:latin typeface="Times New Roman"/>
              </a:rPr>
              <a:t>”  </a:t>
            </a:r>
          </a:p>
          <a:p>
            <a:pPr marL="0" indent="0">
              <a:buNone/>
            </a:pPr>
            <a:endParaRPr lang="tr-TR" b="1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tr-TR" b="1" smtClean="0">
                <a:solidFill>
                  <a:srgbClr val="000000"/>
                </a:solidFill>
                <a:latin typeface="Times New Roman"/>
              </a:rPr>
              <a:t>Makine </a:t>
            </a:r>
            <a:r>
              <a:rPr lang="tr-TR" b="1" dirty="0" smtClean="0">
                <a:solidFill>
                  <a:srgbClr val="000000"/>
                </a:solidFill>
                <a:latin typeface="Times New Roman"/>
              </a:rPr>
              <a:t>Müh. Şirket Sahibi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601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979712" y="733346"/>
            <a:ext cx="475252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MADDİ ve MANEVİ YAPILAR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659253" y="3301998"/>
            <a:ext cx="17849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66FF"/>
                </a:solidFill>
              </a:rPr>
              <a:t>MİKRO BOYUT</a:t>
            </a:r>
            <a:endParaRPr lang="tr-TR" b="1" dirty="0">
              <a:solidFill>
                <a:srgbClr val="0066FF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662010" y="5098836"/>
            <a:ext cx="178219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tr-TR"/>
            </a:defPPr>
          </a:lstStyle>
          <a:p>
            <a:pPr algn="ctr"/>
            <a:r>
              <a:rPr lang="tr-TR" b="1" dirty="0">
                <a:solidFill>
                  <a:srgbClr val="0066FF"/>
                </a:solidFill>
              </a:rPr>
              <a:t>MAKRO BOYUT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732693" y="2893625"/>
            <a:ext cx="147115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İNSAN - Özel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1732694" y="3710373"/>
            <a:ext cx="14711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tr-TR"/>
            </a:defPPr>
          </a:lstStyle>
          <a:p>
            <a:r>
              <a:rPr lang="tr-TR" dirty="0" smtClean="0"/>
              <a:t>ŞİRKET - Tüzel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1732693" y="5098836"/>
            <a:ext cx="118312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tr-TR"/>
            </a:defPPr>
          </a:lstStyle>
          <a:p>
            <a:r>
              <a:rPr lang="tr-TR" dirty="0"/>
              <a:t>TOPLUM</a:t>
            </a:r>
          </a:p>
        </p:txBody>
      </p:sp>
      <p:cxnSp>
        <p:nvCxnSpPr>
          <p:cNvPr id="11" name="Düz Bağlayıcı 10"/>
          <p:cNvCxnSpPr/>
          <p:nvPr/>
        </p:nvCxnSpPr>
        <p:spPr>
          <a:xfrm>
            <a:off x="3203850" y="3073890"/>
            <a:ext cx="504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3203848" y="3895039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 flipV="1">
            <a:off x="3707904" y="3078291"/>
            <a:ext cx="0" cy="816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3707905" y="3486664"/>
            <a:ext cx="9513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stCxn id="9" idx="3"/>
            <a:endCxn id="6" idx="1"/>
          </p:cNvCxnSpPr>
          <p:nvPr/>
        </p:nvCxnSpPr>
        <p:spPr>
          <a:xfrm>
            <a:off x="2915816" y="5283502"/>
            <a:ext cx="17461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4659253" y="1948190"/>
            <a:ext cx="178219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tr-TR"/>
            </a:defPPr>
          </a:lstStyle>
          <a:p>
            <a:pPr algn="ctr"/>
            <a:r>
              <a:rPr lang="tr-TR" b="1" dirty="0" smtClean="0">
                <a:solidFill>
                  <a:srgbClr val="0066FF"/>
                </a:solidFill>
              </a:rPr>
              <a:t>NANO BOYUT</a:t>
            </a:r>
            <a:endParaRPr lang="tr-TR" b="1" dirty="0">
              <a:solidFill>
                <a:srgbClr val="0066FF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729936" y="1948190"/>
            <a:ext cx="118312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tr-TR"/>
            </a:defPPr>
          </a:lstStyle>
          <a:p>
            <a:r>
              <a:rPr lang="tr-TR" dirty="0" smtClean="0"/>
              <a:t>MALZEME</a:t>
            </a:r>
            <a:endParaRPr lang="tr-TR" dirty="0"/>
          </a:p>
        </p:txBody>
      </p:sp>
      <p:cxnSp>
        <p:nvCxnSpPr>
          <p:cNvPr id="18" name="Düz Ok Bağlayıcısı 17"/>
          <p:cNvCxnSpPr>
            <a:stCxn id="16" idx="3"/>
            <a:endCxn id="14" idx="1"/>
          </p:cNvCxnSpPr>
          <p:nvPr/>
        </p:nvCxnSpPr>
        <p:spPr>
          <a:xfrm>
            <a:off x="2913059" y="2132856"/>
            <a:ext cx="17461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9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436616" y="4512942"/>
            <a:ext cx="1455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</a:rPr>
              <a:t> VİZYON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35839" y="395909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</a:rPr>
              <a:t>  MİSYON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48326" y="5064173"/>
            <a:ext cx="1577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</a:rPr>
              <a:t> İNOVASYON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19502" y="973266"/>
            <a:ext cx="2139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FF0000"/>
                </a:solidFill>
              </a:rPr>
              <a:t>KÜMÜLATİF</a:t>
            </a:r>
            <a:r>
              <a:rPr lang="tr-TR" sz="1400" dirty="0" smtClean="0"/>
              <a:t> </a:t>
            </a:r>
            <a:r>
              <a:rPr lang="tr-TR" sz="1400" b="1" dirty="0">
                <a:solidFill>
                  <a:srgbClr val="FF0000"/>
                </a:solidFill>
              </a:rPr>
              <a:t>BİLGİ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6897048" y="2703837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FF0000"/>
                </a:solidFill>
              </a:rPr>
              <a:t>HEDEF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5580113" y="5110340"/>
            <a:ext cx="2314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</a:rPr>
              <a:t>ZAMAN</a:t>
            </a:r>
          </a:p>
          <a:p>
            <a:pPr algn="ctr"/>
            <a:r>
              <a:rPr lang="tr-TR" sz="1400" b="1" dirty="0" smtClean="0">
                <a:solidFill>
                  <a:srgbClr val="0066FF"/>
                </a:solidFill>
              </a:rPr>
              <a:t>KARAKTER ve KADER</a:t>
            </a:r>
            <a:endParaRPr lang="tr-TR" sz="1400" b="1" dirty="0">
              <a:solidFill>
                <a:srgbClr val="0066FF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589186" y="210861"/>
            <a:ext cx="601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BİR ŞİRKETİN </a:t>
            </a:r>
            <a:r>
              <a:rPr lang="tr-TR" sz="2400" b="1" dirty="0" smtClean="0">
                <a:solidFill>
                  <a:srgbClr val="FF0000"/>
                </a:solidFill>
              </a:rPr>
              <a:t>MADDİ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smtClean="0"/>
              <a:t>ve </a:t>
            </a:r>
            <a:r>
              <a:rPr lang="tr-TR" sz="2400" b="1" dirty="0" smtClean="0">
                <a:solidFill>
                  <a:srgbClr val="0066FF"/>
                </a:solidFill>
              </a:rPr>
              <a:t>MANEVİ</a:t>
            </a:r>
            <a:r>
              <a:rPr lang="tr-TR" sz="2400" dirty="0" smtClean="0"/>
              <a:t> YAPI MODELİ</a:t>
            </a:r>
            <a:endParaRPr lang="tr-TR" sz="2400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466624" y="3259079"/>
            <a:ext cx="1404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0066FF"/>
                </a:solidFill>
              </a:rPr>
              <a:t> AHLAK</a:t>
            </a:r>
            <a:endParaRPr lang="tr-TR" sz="1400" b="1" dirty="0">
              <a:solidFill>
                <a:srgbClr val="0066FF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800997" y="1972617"/>
            <a:ext cx="26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0066FF"/>
                </a:solidFill>
              </a:rPr>
              <a:t> TEVEKKÜL</a:t>
            </a:r>
            <a:r>
              <a:rPr lang="tr-TR" sz="1400" dirty="0" smtClean="0"/>
              <a:t> (Gayret ve teslimiyet)</a:t>
            </a:r>
            <a:endParaRPr lang="tr-TR" sz="1400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670721" y="1751908"/>
            <a:ext cx="2123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0066FF"/>
                </a:solidFill>
              </a:rPr>
              <a:t> TEFEKKÜR</a:t>
            </a:r>
            <a:r>
              <a:rPr lang="tr-TR" sz="1400" dirty="0" smtClean="0"/>
              <a:t> (Düşünme)</a:t>
            </a:r>
            <a:endParaRPr lang="tr-TR" sz="1400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639094" y="2180547"/>
            <a:ext cx="2186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0066FF"/>
                </a:solidFill>
              </a:rPr>
              <a:t> TEVECCÜH</a:t>
            </a:r>
            <a:r>
              <a:rPr lang="tr-TR" sz="1400" dirty="0" smtClean="0"/>
              <a:t> (Güler Yüz)</a:t>
            </a:r>
            <a:endParaRPr lang="tr-TR" sz="1400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378683" y="4174388"/>
            <a:ext cx="1649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0066FF"/>
                </a:solidFill>
              </a:rPr>
              <a:t>  TECRÜBE</a:t>
            </a:r>
            <a:endParaRPr lang="tr-TR" sz="1400" b="1" dirty="0">
              <a:solidFill>
                <a:srgbClr val="0066FF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345845" y="5325783"/>
            <a:ext cx="3722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0066FF"/>
                </a:solidFill>
              </a:rPr>
              <a:t>           HAYAL, SABIR, GAYRET</a:t>
            </a:r>
            <a:r>
              <a:rPr lang="tr-TR" sz="1400" dirty="0" smtClean="0"/>
              <a:t> </a:t>
            </a:r>
            <a:r>
              <a:rPr lang="tr-TR" sz="1400" dirty="0" smtClean="0">
                <a:solidFill>
                  <a:srgbClr val="0066FF"/>
                </a:solidFill>
              </a:rPr>
              <a:t>ve</a:t>
            </a:r>
            <a:r>
              <a:rPr lang="tr-TR" sz="1400" dirty="0" smtClean="0"/>
              <a:t> </a:t>
            </a:r>
            <a:r>
              <a:rPr lang="tr-TR" sz="1400" b="1" dirty="0" smtClean="0">
                <a:solidFill>
                  <a:srgbClr val="0066FF"/>
                </a:solidFill>
              </a:rPr>
              <a:t>GELİŞİM (ARGE)</a:t>
            </a:r>
            <a:endParaRPr lang="tr-TR" sz="1400" b="1" dirty="0">
              <a:solidFill>
                <a:srgbClr val="0066FF"/>
              </a:solidFill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395743" y="1268686"/>
            <a:ext cx="163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0066FF"/>
                </a:solidFill>
              </a:rPr>
              <a:t>TEKNİK</a:t>
            </a:r>
            <a:r>
              <a:rPr lang="tr-TR" sz="1400" dirty="0" smtClean="0"/>
              <a:t> </a:t>
            </a:r>
            <a:endParaRPr lang="tr-TR" sz="1400" b="1" dirty="0">
              <a:solidFill>
                <a:srgbClr val="0066FF"/>
              </a:solidFill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687030" y="2442070"/>
            <a:ext cx="2159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0066FF"/>
                </a:solidFill>
              </a:rPr>
              <a:t>  TEŞEKKÜR </a:t>
            </a:r>
            <a:r>
              <a:rPr lang="tr-TR" sz="1400" dirty="0" smtClean="0"/>
              <a:t>(Motivasyon)</a:t>
            </a:r>
            <a:endParaRPr lang="tr-TR" sz="1400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396909" y="3461317"/>
            <a:ext cx="2950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0066FF"/>
                </a:solidFill>
              </a:rPr>
              <a:t>     TIYNET </a:t>
            </a:r>
            <a:r>
              <a:rPr lang="tr-TR" sz="1400" dirty="0" smtClean="0"/>
              <a:t>(Yaradılış, Huy, maya)</a:t>
            </a:r>
            <a:r>
              <a:rPr lang="tr-TR" sz="1400" b="1" dirty="0" smtClean="0">
                <a:solidFill>
                  <a:srgbClr val="0066FF"/>
                </a:solidFill>
              </a:rPr>
              <a:t> </a:t>
            </a:r>
            <a:endParaRPr lang="tr-TR" sz="1400" b="1" dirty="0">
              <a:solidFill>
                <a:srgbClr val="009900"/>
              </a:solidFill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7416316" y="289385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9900"/>
                </a:solidFill>
              </a:rPr>
              <a:t>AKIBET</a:t>
            </a:r>
            <a:endParaRPr lang="tr-TR" sz="1400" b="1" dirty="0">
              <a:solidFill>
                <a:srgbClr val="009900"/>
              </a:solidFill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519502" y="4756396"/>
            <a:ext cx="1700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0066FF"/>
                </a:solidFill>
              </a:rPr>
              <a:t> ÜLKÜ- </a:t>
            </a:r>
            <a:r>
              <a:rPr lang="tr-TR" sz="1400" b="1" dirty="0">
                <a:solidFill>
                  <a:srgbClr val="009900"/>
                </a:solidFill>
              </a:rPr>
              <a:t>NİYET</a:t>
            </a:r>
            <a:endParaRPr lang="tr-TR" sz="1400" b="1" dirty="0">
              <a:solidFill>
                <a:srgbClr val="0066FF"/>
              </a:solidFill>
            </a:endParaRPr>
          </a:p>
        </p:txBody>
      </p:sp>
      <p:cxnSp>
        <p:nvCxnSpPr>
          <p:cNvPr id="3" name="Düz Ok Bağlayıcısı 2"/>
          <p:cNvCxnSpPr/>
          <p:nvPr/>
        </p:nvCxnSpPr>
        <p:spPr>
          <a:xfrm>
            <a:off x="1348553" y="5733256"/>
            <a:ext cx="6607823" cy="0"/>
          </a:xfrm>
          <a:prstGeom prst="straightConnector1">
            <a:avLst/>
          </a:prstGeom>
          <a:ln w="635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etin kutusu 28"/>
          <p:cNvSpPr txBox="1"/>
          <p:nvPr/>
        </p:nvSpPr>
        <p:spPr>
          <a:xfrm>
            <a:off x="548326" y="2982493"/>
            <a:ext cx="1407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</a:rPr>
              <a:t>  SERMAYE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605370" y="2669989"/>
            <a:ext cx="2140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0066FF"/>
                </a:solidFill>
              </a:rPr>
              <a:t> TAKDİR </a:t>
            </a:r>
            <a:r>
              <a:rPr lang="tr-TR" sz="1400" dirty="0" smtClean="0"/>
              <a:t>(Motivasyon)</a:t>
            </a:r>
            <a:endParaRPr lang="tr-TR" sz="1400" dirty="0"/>
          </a:p>
        </p:txBody>
      </p:sp>
      <p:sp>
        <p:nvSpPr>
          <p:cNvPr id="34" name="Metin kutusu 33"/>
          <p:cNvSpPr txBox="1"/>
          <p:nvPr/>
        </p:nvSpPr>
        <p:spPr>
          <a:xfrm>
            <a:off x="461819" y="3649892"/>
            <a:ext cx="1659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0066FF"/>
                </a:solidFill>
              </a:rPr>
              <a:t> HOŞGÖRÜ</a:t>
            </a:r>
            <a:endParaRPr lang="tr-TR" sz="1400" b="1" dirty="0">
              <a:solidFill>
                <a:srgbClr val="0066FF"/>
              </a:solidFill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7222917" y="3147496"/>
            <a:ext cx="1466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(KAR/ZARAR)</a:t>
            </a:r>
            <a:endParaRPr lang="tr-TR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Düz Ok Bağlayıcısı 31"/>
          <p:cNvCxnSpPr/>
          <p:nvPr/>
        </p:nvCxnSpPr>
        <p:spPr>
          <a:xfrm>
            <a:off x="1291356" y="856071"/>
            <a:ext cx="6553691" cy="0"/>
          </a:xfrm>
          <a:prstGeom prst="straightConnector1">
            <a:avLst/>
          </a:prstGeom>
          <a:ln w="635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etin kutusu 34"/>
          <p:cNvSpPr txBox="1"/>
          <p:nvPr/>
        </p:nvSpPr>
        <p:spPr>
          <a:xfrm>
            <a:off x="6287115" y="928500"/>
            <a:ext cx="1655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</a:rPr>
              <a:t>GERİ BESLEME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6239798" y="1146724"/>
            <a:ext cx="1620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0066FF"/>
                </a:solidFill>
              </a:rPr>
              <a:t> DERS ALMA</a:t>
            </a:r>
            <a:endParaRPr lang="tr-TR" sz="1400" b="1" dirty="0">
              <a:solidFill>
                <a:srgbClr val="0066FF"/>
              </a:solidFill>
            </a:endParaRPr>
          </a:p>
        </p:txBody>
      </p:sp>
      <p:cxnSp>
        <p:nvCxnSpPr>
          <p:cNvPr id="37" name="Düz Ok Bağlayıcısı 36"/>
          <p:cNvCxnSpPr/>
          <p:nvPr/>
        </p:nvCxnSpPr>
        <p:spPr>
          <a:xfrm>
            <a:off x="7869733" y="856071"/>
            <a:ext cx="24687" cy="1739862"/>
          </a:xfrm>
          <a:prstGeom prst="straightConnector1">
            <a:avLst/>
          </a:prstGeom>
          <a:ln w="6350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up 41"/>
          <p:cNvGrpSpPr/>
          <p:nvPr/>
        </p:nvGrpSpPr>
        <p:grpSpPr>
          <a:xfrm>
            <a:off x="3714962" y="2476866"/>
            <a:ext cx="2070037" cy="1292227"/>
            <a:chOff x="2963705" y="2893747"/>
            <a:chExt cx="2085687" cy="1292227"/>
          </a:xfrm>
        </p:grpSpPr>
        <p:sp>
          <p:nvSpPr>
            <p:cNvPr id="21" name="Metin kutusu 20"/>
            <p:cNvSpPr txBox="1"/>
            <p:nvPr/>
          </p:nvSpPr>
          <p:spPr>
            <a:xfrm>
              <a:off x="2963705" y="2893747"/>
              <a:ext cx="1999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>
                  <a:solidFill>
                    <a:srgbClr val="FF0000"/>
                  </a:solidFill>
                </a:rPr>
                <a:t>FAALİYETLER</a:t>
              </a:r>
            </a:p>
          </p:txBody>
        </p:sp>
        <p:sp>
          <p:nvSpPr>
            <p:cNvPr id="22" name="Metin kutusu 21"/>
            <p:cNvSpPr txBox="1"/>
            <p:nvPr/>
          </p:nvSpPr>
          <p:spPr>
            <a:xfrm>
              <a:off x="2963705" y="3182788"/>
              <a:ext cx="17866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>
                  <a:solidFill>
                    <a:srgbClr val="009900"/>
                  </a:solidFill>
                </a:rPr>
                <a:t>AMELLER</a:t>
              </a:r>
              <a:endParaRPr lang="tr-TR" sz="1400" b="1" dirty="0">
                <a:solidFill>
                  <a:srgbClr val="009900"/>
                </a:solidFill>
              </a:endParaRPr>
            </a:p>
          </p:txBody>
        </p:sp>
        <p:sp>
          <p:nvSpPr>
            <p:cNvPr id="38" name="Metin kutusu 37"/>
            <p:cNvSpPr txBox="1"/>
            <p:nvPr/>
          </p:nvSpPr>
          <p:spPr>
            <a:xfrm>
              <a:off x="3042511" y="3399374"/>
              <a:ext cx="1269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>
                  <a:solidFill>
                    <a:srgbClr val="0066FF"/>
                  </a:solidFill>
                </a:rPr>
                <a:t>AKIL</a:t>
              </a:r>
              <a:endParaRPr lang="tr-TR" sz="1400" b="1" dirty="0">
                <a:solidFill>
                  <a:srgbClr val="0066FF"/>
                </a:solidFill>
              </a:endParaRPr>
            </a:p>
          </p:txBody>
        </p:sp>
        <p:sp>
          <p:nvSpPr>
            <p:cNvPr id="39" name="Metin kutusu 38"/>
            <p:cNvSpPr txBox="1"/>
            <p:nvPr/>
          </p:nvSpPr>
          <p:spPr>
            <a:xfrm>
              <a:off x="3072228" y="3629524"/>
              <a:ext cx="14786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>
                  <a:solidFill>
                    <a:srgbClr val="0066FF"/>
                  </a:solidFill>
                </a:rPr>
                <a:t>AKİTLER</a:t>
              </a:r>
              <a:endParaRPr lang="tr-TR" sz="1400" b="1" dirty="0">
                <a:solidFill>
                  <a:srgbClr val="0066FF"/>
                </a:solidFill>
              </a:endParaRPr>
            </a:p>
          </p:txBody>
        </p:sp>
        <p:sp>
          <p:nvSpPr>
            <p:cNvPr id="40" name="Metin kutusu 39"/>
            <p:cNvSpPr txBox="1"/>
            <p:nvPr/>
          </p:nvSpPr>
          <p:spPr>
            <a:xfrm>
              <a:off x="3253348" y="3878197"/>
              <a:ext cx="1796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>
                  <a:solidFill>
                    <a:srgbClr val="0066FF"/>
                  </a:solidFill>
                </a:rPr>
                <a:t> ARZU ve İSTEKLER</a:t>
              </a:r>
              <a:endParaRPr lang="tr-TR" sz="1400" b="1" dirty="0">
                <a:solidFill>
                  <a:srgbClr val="0066FF"/>
                </a:solidFill>
              </a:endParaRPr>
            </a:p>
          </p:txBody>
        </p:sp>
      </p:grpSp>
      <p:sp>
        <p:nvSpPr>
          <p:cNvPr id="41" name="Metin kutusu 40"/>
          <p:cNvSpPr txBox="1"/>
          <p:nvPr/>
        </p:nvSpPr>
        <p:spPr>
          <a:xfrm>
            <a:off x="6239798" y="1392319"/>
            <a:ext cx="1456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0066FF"/>
                </a:solidFill>
              </a:rPr>
              <a:t>TALEPLER</a:t>
            </a:r>
            <a:endParaRPr lang="tr-TR" sz="1400" b="1" dirty="0">
              <a:solidFill>
                <a:srgbClr val="0066FF"/>
              </a:solidFill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339402" y="1518442"/>
            <a:ext cx="1643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0066FF"/>
                </a:solidFill>
              </a:rPr>
              <a:t>TARİH</a:t>
            </a:r>
            <a:endParaRPr lang="tr-TR" sz="14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1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550547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tr-TR" b="1" i="0" u="none" strike="noStrike" baseline="0" dirty="0" smtClean="0">
                <a:solidFill>
                  <a:srgbClr val="000000"/>
                </a:solidFill>
                <a:latin typeface="Times New Roman"/>
              </a:rPr>
              <a:t>Misyonu </a:t>
            </a:r>
            <a:r>
              <a:rPr lang="tr-TR" dirty="0">
                <a:solidFill>
                  <a:srgbClr val="000000"/>
                </a:solidFill>
                <a:latin typeface="Times New Roman"/>
              </a:rPr>
              <a:t>Y</a:t>
            </a:r>
            <a:r>
              <a:rPr lang="tr-TR" b="0" i="0" u="none" strike="noStrike" baseline="0" dirty="0" smtClean="0">
                <a:solidFill>
                  <a:srgbClr val="000000"/>
                </a:solidFill>
                <a:latin typeface="Times New Roman"/>
              </a:rPr>
              <a:t>eni Yerli </a:t>
            </a:r>
            <a:r>
              <a:rPr lang="tr-TR" dirty="0">
                <a:solidFill>
                  <a:srgbClr val="000000"/>
                </a:solidFill>
                <a:latin typeface="Times New Roman"/>
              </a:rPr>
              <a:t>Y</a:t>
            </a:r>
            <a:r>
              <a:rPr lang="tr-TR" b="0" i="0" u="none" strike="noStrike" baseline="0" dirty="0" smtClean="0">
                <a:solidFill>
                  <a:srgbClr val="000000"/>
                </a:solidFill>
                <a:latin typeface="Times New Roman"/>
              </a:rPr>
              <a:t>enilenebilir</a:t>
            </a:r>
            <a:r>
              <a:rPr lang="tr-TR" b="0" i="0" u="none" strike="noStrike" dirty="0" smtClean="0">
                <a:solidFill>
                  <a:srgbClr val="000000"/>
                </a:solidFill>
                <a:latin typeface="Times New Roman"/>
              </a:rPr>
              <a:t> (3Y)</a:t>
            </a:r>
            <a:r>
              <a:rPr lang="tr-TR" b="0" i="0" u="none" strike="noStrike" baseline="0" dirty="0" smtClean="0">
                <a:solidFill>
                  <a:srgbClr val="000000"/>
                </a:solidFill>
                <a:latin typeface="Times New Roman"/>
              </a:rPr>
              <a:t> ürün yâda hizmet bulma, </a:t>
            </a:r>
            <a:r>
              <a:rPr lang="tr-TR" b="1" i="0" u="none" strike="noStrike" baseline="0" dirty="0" smtClean="0">
                <a:solidFill>
                  <a:srgbClr val="000000"/>
                </a:solidFill>
                <a:latin typeface="Times New Roman"/>
              </a:rPr>
              <a:t>Vizyonu </a:t>
            </a:r>
            <a:r>
              <a:rPr lang="tr-TR" b="0" i="0" u="none" strike="noStrike" baseline="0" dirty="0" smtClean="0">
                <a:solidFill>
                  <a:srgbClr val="000000"/>
                </a:solidFill>
                <a:latin typeface="Times New Roman"/>
              </a:rPr>
              <a:t>ise bu buluşlarını insanlığın hizmetine sunma, kısaca </a:t>
            </a:r>
            <a:r>
              <a:rPr lang="tr-TR" b="1" i="0" u="none" strike="noStrike" baseline="0" dirty="0" smtClean="0">
                <a:solidFill>
                  <a:srgbClr val="000000"/>
                </a:solidFill>
                <a:latin typeface="Times New Roman"/>
              </a:rPr>
              <a:t>“yaptıklarımız yapacaklarımızın garantisidir” </a:t>
            </a:r>
            <a:r>
              <a:rPr lang="tr-TR" b="0" i="0" u="none" strike="noStrike" baseline="0" dirty="0" smtClean="0">
                <a:solidFill>
                  <a:srgbClr val="000000"/>
                </a:solidFill>
                <a:latin typeface="Times New Roman"/>
              </a:rPr>
              <a:t>ilkesini benimsemiş olan PEMBE Ltd. Şti. </a:t>
            </a:r>
            <a:r>
              <a:rPr lang="tr-TR" b="0" i="0" u="none" strike="noStrike" baseline="0" dirty="0" smtClean="0">
                <a:solidFill>
                  <a:srgbClr val="FF0000"/>
                </a:solidFill>
                <a:latin typeface="Times New Roman"/>
              </a:rPr>
              <a:t>girişimcileri</a:t>
            </a:r>
            <a:r>
              <a:rPr lang="tr-TR" b="0" i="0" u="none" strike="noStrike" baseline="0" dirty="0" smtClean="0">
                <a:solidFill>
                  <a:srgbClr val="000000"/>
                </a:solidFill>
                <a:latin typeface="Times New Roman"/>
              </a:rPr>
              <a:t>, Vizyon için iki ana hedef etrafında birleştiler. </a:t>
            </a:r>
            <a:r>
              <a:rPr lang="tr-TR" b="1" i="0" u="none" strike="noStrike" baseline="0" dirty="0" smtClean="0">
                <a:solidFill>
                  <a:srgbClr val="000000"/>
                </a:solidFill>
                <a:latin typeface="Times New Roman"/>
              </a:rPr>
              <a:t>Birincisi; </a:t>
            </a:r>
            <a:r>
              <a:rPr lang="tr-TR" b="0" i="0" u="none" strike="noStrike" baseline="0" dirty="0" smtClean="0">
                <a:solidFill>
                  <a:srgbClr val="000000"/>
                </a:solidFill>
                <a:latin typeface="Times New Roman"/>
              </a:rPr>
              <a:t>PEMBE Ltd. </a:t>
            </a:r>
            <a:r>
              <a:rPr lang="tr-TR" b="0" i="0" u="none" strike="noStrike" baseline="0" dirty="0" err="1" smtClean="0">
                <a:solidFill>
                  <a:srgbClr val="000000"/>
                </a:solidFill>
                <a:latin typeface="Times New Roman"/>
              </a:rPr>
              <a:t>Şti.nin</a:t>
            </a:r>
            <a:r>
              <a:rPr lang="tr-TR" b="0" i="0" u="none" strike="noStrike" baseline="0" dirty="0" smtClean="0">
                <a:solidFill>
                  <a:srgbClr val="000000"/>
                </a:solidFill>
                <a:latin typeface="Times New Roman"/>
              </a:rPr>
              <a:t> bir dünya markası olması, </a:t>
            </a:r>
            <a:r>
              <a:rPr lang="tr-TR" b="1" i="0" u="none" strike="noStrike" baseline="0" dirty="0" smtClean="0">
                <a:solidFill>
                  <a:srgbClr val="000000"/>
                </a:solidFill>
                <a:latin typeface="Times New Roman"/>
              </a:rPr>
              <a:t>ikincisi; </a:t>
            </a:r>
            <a:r>
              <a:rPr lang="tr-TR" b="0" i="0" u="none" strike="noStrike" baseline="0" dirty="0" smtClean="0">
                <a:solidFill>
                  <a:srgbClr val="000000"/>
                </a:solidFill>
                <a:latin typeface="Times New Roman"/>
              </a:rPr>
              <a:t>bulup geliştirdikleri veya değiştirdikleri  her bir ürünün bir dünya markası olması. </a:t>
            </a:r>
          </a:p>
          <a:p>
            <a:pPr marL="0" indent="0" algn="just">
              <a:buNone/>
            </a:pPr>
            <a:endParaRPr lang="tr-TR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tr-TR" b="0" i="0" u="none" strike="noStrike" baseline="0" dirty="0" smtClean="0">
                <a:solidFill>
                  <a:srgbClr val="000000"/>
                </a:solidFill>
                <a:latin typeface="Times New Roman"/>
              </a:rPr>
              <a:t>PEMBE Ltd. Şti. girişimcileri, hayatta şansa yer olmadığını ama </a:t>
            </a:r>
            <a:r>
              <a:rPr lang="tr-TR" b="1" i="0" u="none" strike="noStrike" baseline="0" dirty="0" smtClean="0">
                <a:solidFill>
                  <a:srgbClr val="000000"/>
                </a:solidFill>
                <a:latin typeface="Times New Roman"/>
              </a:rPr>
              <a:t>“risklerin minimize kârın maksimize edilebileceğini” </a:t>
            </a:r>
            <a:r>
              <a:rPr lang="tr-TR" b="0" i="0" u="none" strike="noStrike" baseline="0" dirty="0" smtClean="0">
                <a:solidFill>
                  <a:srgbClr val="000000"/>
                </a:solidFill>
                <a:latin typeface="Times New Roman"/>
              </a:rPr>
              <a:t>bilirler. </a:t>
            </a:r>
            <a:r>
              <a:rPr lang="tr-TR" b="1" i="0" u="none" strike="noStrike" baseline="0" dirty="0" smtClean="0">
                <a:solidFill>
                  <a:srgbClr val="000000"/>
                </a:solidFill>
                <a:latin typeface="Times New Roman"/>
              </a:rPr>
              <a:t>“Elin yumruğunu görmeyen kendi yumruğunu balyoz zanneder” </a:t>
            </a:r>
            <a:r>
              <a:rPr lang="tr-TR" b="0" i="0" u="none" strike="noStrike" baseline="0" dirty="0" smtClean="0">
                <a:solidFill>
                  <a:srgbClr val="000000"/>
                </a:solidFill>
                <a:latin typeface="Times New Roman"/>
              </a:rPr>
              <a:t>atasözünün bilincinde rakiplerini önemserler. </a:t>
            </a:r>
            <a:r>
              <a:rPr lang="tr-TR" dirty="0" smtClean="0">
                <a:solidFill>
                  <a:srgbClr val="000000"/>
                </a:solidFill>
                <a:latin typeface="Times New Roman"/>
              </a:rPr>
              <a:t>Adalet, Koordinasyon ve Disiplin çerçevesinde </a:t>
            </a:r>
            <a:r>
              <a:rPr lang="tr-TR" b="1" dirty="0" smtClean="0">
                <a:solidFill>
                  <a:srgbClr val="000000"/>
                </a:solidFill>
                <a:latin typeface="Times New Roman"/>
              </a:rPr>
              <a:t>“çalışanlar şirketine aşık” </a:t>
            </a:r>
            <a:r>
              <a:rPr lang="tr-TR" dirty="0" smtClean="0">
                <a:solidFill>
                  <a:srgbClr val="000000"/>
                </a:solidFill>
                <a:latin typeface="Times New Roman"/>
              </a:rPr>
              <a:t>personel stratejileridir. Ben asla demez biz ve kazan kazan derler.  </a:t>
            </a:r>
            <a:endParaRPr lang="tr-TR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tr-TR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tr-TR" b="1" i="0" u="none" strike="noStrike" baseline="0" dirty="0" smtClean="0">
                <a:solidFill>
                  <a:srgbClr val="000000"/>
                </a:solidFill>
                <a:latin typeface="Times New Roman"/>
              </a:rPr>
              <a:t>“Yapılması gerekeni yap gerisini yaratana bırak” </a:t>
            </a:r>
            <a:r>
              <a:rPr lang="tr-TR" b="0" i="0" u="none" strike="noStrike" baseline="0" dirty="0" smtClean="0">
                <a:solidFill>
                  <a:srgbClr val="000000"/>
                </a:solidFill>
                <a:latin typeface="Times New Roman"/>
              </a:rPr>
              <a:t>düşüncesinde tam bir tevekkül içerisindedirler. Çünkü bilirler ki hayatta bütün çabaların sonucu olumlu hedefler için değildir, insanın ölmek için yaşaması bunun en önemli göstergesidir.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96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Bir sonraki slaytta ilk uluslararası başarılı ürünümüz</a:t>
            </a:r>
          </a:p>
          <a:p>
            <a:r>
              <a:rPr lang="tr-TR" dirty="0" smtClean="0"/>
              <a:t>İKLİMATÖR</a:t>
            </a:r>
          </a:p>
          <a:p>
            <a:r>
              <a:rPr lang="tr-TR" dirty="0" smtClean="0"/>
              <a:t>Daha sonraki asıyla</a:t>
            </a:r>
          </a:p>
          <a:p>
            <a:r>
              <a:rPr lang="tr-TR" dirty="0" smtClean="0"/>
              <a:t>KLİMATÖR</a:t>
            </a:r>
          </a:p>
          <a:p>
            <a:endParaRPr lang="tr-TR" dirty="0"/>
          </a:p>
        </p:txBody>
      </p:sp>
      <p:sp>
        <p:nvSpPr>
          <p:cNvPr id="4" name="Başlık 3"/>
          <p:cNvSpPr txBox="1">
            <a:spLocks noGrp="1"/>
          </p:cNvSpPr>
          <p:nvPr>
            <p:ph type="title"/>
          </p:nvPr>
        </p:nvSpPr>
        <p:spPr>
          <a:xfrm>
            <a:off x="467544" y="692696"/>
            <a:ext cx="8229600" cy="201593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500" b="1" dirty="0" smtClean="0">
                <a:solidFill>
                  <a:schemeClr val="bg1"/>
                </a:solidFill>
              </a:rPr>
              <a:t>O, TEK ve BİR (</a:t>
            </a:r>
            <a:r>
              <a:rPr lang="tr-TR" sz="2500" b="1" dirty="0">
                <a:solidFill>
                  <a:srgbClr val="FF3399"/>
                </a:solidFill>
              </a:rPr>
              <a:t>O-VAR</a:t>
            </a:r>
            <a:r>
              <a:rPr lang="tr-TR" sz="25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tr-TR" sz="2500" b="1" dirty="0" smtClean="0">
                <a:solidFill>
                  <a:schemeClr val="bg1"/>
                </a:solidFill>
              </a:rPr>
              <a:t>         BEN-SEN, OL ve ÖL (</a:t>
            </a:r>
            <a:r>
              <a:rPr lang="tr-TR" sz="2500" b="1" dirty="0">
                <a:solidFill>
                  <a:srgbClr val="FF3399"/>
                </a:solidFill>
              </a:rPr>
              <a:t>ONLAR</a:t>
            </a:r>
            <a:r>
              <a:rPr lang="tr-TR" sz="25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tr-TR" sz="2500" b="1" dirty="0" smtClean="0">
                <a:solidFill>
                  <a:schemeClr val="bg1"/>
                </a:solidFill>
              </a:rPr>
              <a:t>                     BİLİM, İLİM ve ZAMAN (</a:t>
            </a:r>
            <a:r>
              <a:rPr lang="tr-TR" sz="2500" b="1" dirty="0">
                <a:solidFill>
                  <a:srgbClr val="FF3399"/>
                </a:solidFill>
              </a:rPr>
              <a:t>BİZ</a:t>
            </a:r>
            <a:r>
              <a:rPr lang="tr-TR" sz="25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tr-TR" sz="2500" b="1" dirty="0" smtClean="0">
                <a:solidFill>
                  <a:schemeClr val="bg1"/>
                </a:solidFill>
              </a:rPr>
              <a:t>                                   SEZGİ, İNANÇ ve ZİKİR (</a:t>
            </a:r>
            <a:r>
              <a:rPr lang="tr-TR" sz="2500" b="1" dirty="0">
                <a:solidFill>
                  <a:srgbClr val="FF3399"/>
                </a:solidFill>
              </a:rPr>
              <a:t>SİZ</a:t>
            </a:r>
            <a:r>
              <a:rPr lang="tr-TR" sz="25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tr-TR" sz="2500" b="1" dirty="0" smtClean="0">
                <a:solidFill>
                  <a:schemeClr val="bg1"/>
                </a:solidFill>
              </a:rPr>
              <a:t>                                                FİKİR, İLHAM ve TEKBİR (</a:t>
            </a:r>
            <a:r>
              <a:rPr lang="tr-TR" sz="2500" b="1" dirty="0">
                <a:solidFill>
                  <a:srgbClr val="FF3399"/>
                </a:solidFill>
              </a:rPr>
              <a:t>FİT</a:t>
            </a:r>
            <a:r>
              <a:rPr lang="tr-TR" sz="2500" b="1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8060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99592" y="116634"/>
            <a:ext cx="7772400" cy="43447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66CC"/>
                </a:solidFill>
                <a:ea typeface="Calibri"/>
                <a:cs typeface="Times New Roman"/>
              </a:rPr>
              <a:t>İKLİMATÖR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43608" y="6237312"/>
            <a:ext cx="6400800" cy="409600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>
                <a:solidFill>
                  <a:srgbClr val="FF66CC"/>
                </a:solidFill>
                <a:ea typeface="Calibri"/>
                <a:cs typeface="Times New Roman"/>
              </a:rPr>
              <a:t>PROJE ÜRETİM MERKEZİ - PÜM</a:t>
            </a:r>
            <a:endParaRPr lang="tr-TR" sz="1200" dirty="0">
              <a:ea typeface="Calibri"/>
              <a:cs typeface="Times New Roman"/>
            </a:endParaRP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0689"/>
            <a:ext cx="5328592" cy="546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362</Words>
  <Application>Microsoft Office PowerPoint</Application>
  <PresentationFormat>Ekran Gösterisi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O, TEK ve BİR (O-VAR)          BEN-SEN, OL ve ÖL (ONLAR)                      BİLİM, İLİM ve ZAMAN (BİZ)                                    SEZGİ, İNANÇ ve ZİKİR (SİZ)                                                 FİKİR, İLHAM ve TEKBİR (FİT)</vt:lpstr>
      <vt:lpstr>İKLİMATÖR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İKLİMATÖR</dc:title>
  <dc:creator>Pembe</dc:creator>
  <cp:lastModifiedBy>SONY</cp:lastModifiedBy>
  <cp:revision>66</cp:revision>
  <dcterms:created xsi:type="dcterms:W3CDTF">2014-11-06T19:12:44Z</dcterms:created>
  <dcterms:modified xsi:type="dcterms:W3CDTF">2021-09-22T07:14:50Z</dcterms:modified>
</cp:coreProperties>
</file>